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70" r:id="rId4"/>
    <p:sldId id="258" r:id="rId5"/>
    <p:sldId id="259" r:id="rId6"/>
    <p:sldId id="260" r:id="rId7"/>
    <p:sldId id="262" r:id="rId8"/>
    <p:sldId id="263" r:id="rId9"/>
    <p:sldId id="264" r:id="rId10"/>
    <p:sldId id="265" r:id="rId11"/>
    <p:sldId id="266" r:id="rId12"/>
    <p:sldId id="267" r:id="rId13"/>
    <p:sldId id="269" r:id="rId14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5" d="100"/>
          <a:sy n="85" d="100"/>
        </p:scale>
        <p:origin x="1554" y="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pt-BR"/>
              <a:t>Clique para editar o estilo do título mestre</a:t>
            </a:r>
            <a:endParaRPr kumimoji="0" lang="en-US"/>
          </a:p>
        </p:txBody>
      </p:sp>
      <p:sp>
        <p:nvSpPr>
          <p:cNvPr id="17" name="Subtítulo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pt-BR"/>
              <a:t>Clique para editar o estilo do subtítulo mestre</a:t>
            </a:r>
            <a:endParaRPr kumimoji="0" lang="en-US"/>
          </a:p>
        </p:txBody>
      </p:sp>
      <p:sp>
        <p:nvSpPr>
          <p:cNvPr id="30" name="Espaço Reservado para Data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603F1-E7CD-4DD0-9096-8F110DB809E2}" type="datetimeFigureOut">
              <a:rPr lang="pt-BR" smtClean="0"/>
              <a:pPr/>
              <a:t>11/09/2018</a:t>
            </a:fld>
            <a:endParaRPr lang="pt-BR"/>
          </a:p>
        </p:txBody>
      </p:sp>
      <p:sp>
        <p:nvSpPr>
          <p:cNvPr id="19" name="Espaço Reservado para Rodapé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27" name="Espaço Reservado para Número de Slide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B66BF-61B5-4906-98FA-3997D47D6F50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pt-BR"/>
              <a:t>Clique para editar o estilo do título mestre</a:t>
            </a:r>
            <a:endParaRPr kumimoji="0" lang="en-US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pt-BR"/>
              <a:t>Clique para editar os estilos do texto mestre</a:t>
            </a:r>
          </a:p>
          <a:p>
            <a:pPr lvl="1" eaLnBrk="1" latinLnBrk="0" hangingPunct="1"/>
            <a:r>
              <a:rPr lang="pt-BR"/>
              <a:t>Segundo nível</a:t>
            </a:r>
          </a:p>
          <a:p>
            <a:pPr lvl="2" eaLnBrk="1" latinLnBrk="0" hangingPunct="1"/>
            <a:r>
              <a:rPr lang="pt-BR"/>
              <a:t>Terceiro nível</a:t>
            </a:r>
          </a:p>
          <a:p>
            <a:pPr lvl="3" eaLnBrk="1" latinLnBrk="0" hangingPunct="1"/>
            <a:r>
              <a:rPr lang="pt-BR"/>
              <a:t>Quarto nível</a:t>
            </a:r>
          </a:p>
          <a:p>
            <a:pPr lvl="4" eaLnBrk="1" latinLnBrk="0" hangingPunct="1"/>
            <a:r>
              <a:rPr lang="pt-BR"/>
              <a:t>Quinto nível</a:t>
            </a:r>
            <a:endParaRPr kumimoji="0"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603F1-E7CD-4DD0-9096-8F110DB809E2}" type="datetimeFigureOut">
              <a:rPr lang="pt-BR" smtClean="0"/>
              <a:pPr/>
              <a:t>11/09/2018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B66BF-61B5-4906-98FA-3997D47D6F50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pt-BR"/>
              <a:t>Clique para editar o estilo do título mestre</a:t>
            </a:r>
            <a:endParaRPr kumimoji="0" lang="en-US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pt-BR"/>
              <a:t>Clique para editar os estilos do texto mestre</a:t>
            </a:r>
          </a:p>
          <a:p>
            <a:pPr lvl="1" eaLnBrk="1" latinLnBrk="0" hangingPunct="1"/>
            <a:r>
              <a:rPr lang="pt-BR"/>
              <a:t>Segundo nível</a:t>
            </a:r>
          </a:p>
          <a:p>
            <a:pPr lvl="2" eaLnBrk="1" latinLnBrk="0" hangingPunct="1"/>
            <a:r>
              <a:rPr lang="pt-BR"/>
              <a:t>Terceiro nível</a:t>
            </a:r>
          </a:p>
          <a:p>
            <a:pPr lvl="3" eaLnBrk="1" latinLnBrk="0" hangingPunct="1"/>
            <a:r>
              <a:rPr lang="pt-BR"/>
              <a:t>Quarto nível</a:t>
            </a:r>
          </a:p>
          <a:p>
            <a:pPr lvl="4" eaLnBrk="1" latinLnBrk="0" hangingPunct="1"/>
            <a:r>
              <a:rPr lang="pt-BR"/>
              <a:t>Quinto nível</a:t>
            </a:r>
            <a:endParaRPr kumimoji="0"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603F1-E7CD-4DD0-9096-8F110DB809E2}" type="datetimeFigureOut">
              <a:rPr lang="pt-BR" smtClean="0"/>
              <a:pPr/>
              <a:t>11/09/2018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B66BF-61B5-4906-98FA-3997D47D6F50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pt-BR"/>
              <a:t>Clique para editar o estilo do título mestre</a:t>
            </a:r>
            <a:endParaRPr kumimoji="0" 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pt-BR"/>
              <a:t>Clique para editar os estilos do texto mestre</a:t>
            </a:r>
          </a:p>
          <a:p>
            <a:pPr lvl="1" eaLnBrk="1" latinLnBrk="0" hangingPunct="1"/>
            <a:r>
              <a:rPr lang="pt-BR"/>
              <a:t>Segundo nível</a:t>
            </a:r>
          </a:p>
          <a:p>
            <a:pPr lvl="2" eaLnBrk="1" latinLnBrk="0" hangingPunct="1"/>
            <a:r>
              <a:rPr lang="pt-BR"/>
              <a:t>Terceiro nível</a:t>
            </a:r>
          </a:p>
          <a:p>
            <a:pPr lvl="3" eaLnBrk="1" latinLnBrk="0" hangingPunct="1"/>
            <a:r>
              <a:rPr lang="pt-BR"/>
              <a:t>Quarto nível</a:t>
            </a:r>
          </a:p>
          <a:p>
            <a:pPr lvl="4" eaLnBrk="1" latinLnBrk="0" hangingPunct="1"/>
            <a:r>
              <a:rPr lang="pt-BR"/>
              <a:t>Quinto nível</a:t>
            </a:r>
            <a:endParaRPr kumimoji="0"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603F1-E7CD-4DD0-9096-8F110DB809E2}" type="datetimeFigureOut">
              <a:rPr lang="pt-BR" smtClean="0"/>
              <a:pPr/>
              <a:t>11/09/2018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B66BF-61B5-4906-98FA-3997D47D6F50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pt-BR"/>
              <a:t>Clique para editar o estilo do título mestre</a:t>
            </a:r>
            <a:endParaRPr kumimoji="0"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pt-BR"/>
              <a:t>Clique para editar os estilos do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603F1-E7CD-4DD0-9096-8F110DB809E2}" type="datetimeFigureOut">
              <a:rPr lang="pt-BR" smtClean="0"/>
              <a:pPr/>
              <a:t>11/09/2018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B66BF-61B5-4906-98FA-3997D47D6F50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pt-BR"/>
              <a:t>Clique para editar o estilo do título mestre</a:t>
            </a:r>
            <a:endParaRPr kumimoji="0" 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pt-BR"/>
              <a:t>Clique para editar os estilos do texto mestre</a:t>
            </a:r>
          </a:p>
          <a:p>
            <a:pPr lvl="1" eaLnBrk="1" latinLnBrk="0" hangingPunct="1"/>
            <a:r>
              <a:rPr lang="pt-BR"/>
              <a:t>Segundo nível</a:t>
            </a:r>
          </a:p>
          <a:p>
            <a:pPr lvl="2" eaLnBrk="1" latinLnBrk="0" hangingPunct="1"/>
            <a:r>
              <a:rPr lang="pt-BR"/>
              <a:t>Terceiro nível</a:t>
            </a:r>
          </a:p>
          <a:p>
            <a:pPr lvl="3" eaLnBrk="1" latinLnBrk="0" hangingPunct="1"/>
            <a:r>
              <a:rPr lang="pt-BR"/>
              <a:t>Quarto nível</a:t>
            </a:r>
          </a:p>
          <a:p>
            <a:pPr lvl="4" eaLnBrk="1" latinLnBrk="0" hangingPunct="1"/>
            <a:r>
              <a:rPr lang="pt-BR"/>
              <a:t>Quinto nível</a:t>
            </a:r>
            <a:endParaRPr kumimoji="0" lang="en-US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pt-BR"/>
              <a:t>Clique para editar os estilos do texto mestre</a:t>
            </a:r>
          </a:p>
          <a:p>
            <a:pPr lvl="1" eaLnBrk="1" latinLnBrk="0" hangingPunct="1"/>
            <a:r>
              <a:rPr lang="pt-BR"/>
              <a:t>Segundo nível</a:t>
            </a:r>
          </a:p>
          <a:p>
            <a:pPr lvl="2" eaLnBrk="1" latinLnBrk="0" hangingPunct="1"/>
            <a:r>
              <a:rPr lang="pt-BR"/>
              <a:t>Terceiro nível</a:t>
            </a:r>
          </a:p>
          <a:p>
            <a:pPr lvl="3" eaLnBrk="1" latinLnBrk="0" hangingPunct="1"/>
            <a:r>
              <a:rPr lang="pt-BR"/>
              <a:t>Quarto nível</a:t>
            </a:r>
          </a:p>
          <a:p>
            <a:pPr lvl="4" eaLnBrk="1" latinLnBrk="0" hangingPunct="1"/>
            <a:r>
              <a:rPr lang="pt-BR"/>
              <a:t>Quinto nível</a:t>
            </a:r>
            <a:endParaRPr kumimoji="0" lang="en-US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603F1-E7CD-4DD0-9096-8F110DB809E2}" type="datetimeFigureOut">
              <a:rPr lang="pt-BR" smtClean="0"/>
              <a:pPr/>
              <a:t>11/09/2018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B66BF-61B5-4906-98FA-3997D47D6F50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pt-BR"/>
              <a:t>Clique para editar o estilo do título mestre</a:t>
            </a:r>
            <a:endParaRPr kumimoji="0"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pt-BR"/>
              <a:t>Clique para editar os estilos do texto mestre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pt-BR"/>
              <a:t>Clique para editar os estilos do texto mestre</a:t>
            </a:r>
          </a:p>
        </p:txBody>
      </p:sp>
      <p:sp>
        <p:nvSpPr>
          <p:cNvPr id="5" name="Espaço Reservado para Conteúdo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pt-BR"/>
              <a:t>Clique para editar os estilos do texto mestre</a:t>
            </a:r>
          </a:p>
          <a:p>
            <a:pPr lvl="1" eaLnBrk="1" latinLnBrk="0" hangingPunct="1"/>
            <a:r>
              <a:rPr lang="pt-BR"/>
              <a:t>Segundo nível</a:t>
            </a:r>
          </a:p>
          <a:p>
            <a:pPr lvl="2" eaLnBrk="1" latinLnBrk="0" hangingPunct="1"/>
            <a:r>
              <a:rPr lang="pt-BR"/>
              <a:t>Terceiro nível</a:t>
            </a:r>
          </a:p>
          <a:p>
            <a:pPr lvl="3" eaLnBrk="1" latinLnBrk="0" hangingPunct="1"/>
            <a:r>
              <a:rPr lang="pt-BR"/>
              <a:t>Quarto nível</a:t>
            </a:r>
          </a:p>
          <a:p>
            <a:pPr lvl="4" eaLnBrk="1" latinLnBrk="0" hangingPunct="1"/>
            <a:r>
              <a:rPr lang="pt-BR"/>
              <a:t>Quinto nível</a:t>
            </a:r>
            <a:endParaRPr kumimoji="0" lang="en-US"/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pt-BR"/>
              <a:t>Clique para editar os estilos do texto mestre</a:t>
            </a:r>
          </a:p>
          <a:p>
            <a:pPr lvl="1" eaLnBrk="1" latinLnBrk="0" hangingPunct="1"/>
            <a:r>
              <a:rPr lang="pt-BR"/>
              <a:t>Segundo nível</a:t>
            </a:r>
          </a:p>
          <a:p>
            <a:pPr lvl="2" eaLnBrk="1" latinLnBrk="0" hangingPunct="1"/>
            <a:r>
              <a:rPr lang="pt-BR"/>
              <a:t>Terceiro nível</a:t>
            </a:r>
          </a:p>
          <a:p>
            <a:pPr lvl="3" eaLnBrk="1" latinLnBrk="0" hangingPunct="1"/>
            <a:r>
              <a:rPr lang="pt-BR"/>
              <a:t>Quarto nível</a:t>
            </a:r>
          </a:p>
          <a:p>
            <a:pPr lvl="4" eaLnBrk="1" latinLnBrk="0" hangingPunct="1"/>
            <a:r>
              <a:rPr lang="pt-BR"/>
              <a:t>Quinto nível</a:t>
            </a:r>
            <a:endParaRPr kumimoji="0" lang="en-US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603F1-E7CD-4DD0-9096-8F110DB809E2}" type="datetimeFigureOut">
              <a:rPr lang="pt-BR" smtClean="0"/>
              <a:pPr/>
              <a:t>11/09/2018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B66BF-61B5-4906-98FA-3997D47D6F50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pt-BR"/>
              <a:t>Clique para editar o estilo do título mestre</a:t>
            </a:r>
            <a:endParaRPr kumimoji="0" lang="en-US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603F1-E7CD-4DD0-9096-8F110DB809E2}" type="datetimeFigureOut">
              <a:rPr lang="pt-BR" smtClean="0"/>
              <a:pPr/>
              <a:t>11/09/2018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B66BF-61B5-4906-98FA-3997D47D6F50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603F1-E7CD-4DD0-9096-8F110DB809E2}" type="datetimeFigureOut">
              <a:rPr lang="pt-BR" smtClean="0"/>
              <a:pPr/>
              <a:t>11/09/2018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B66BF-61B5-4906-98FA-3997D47D6F50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pt-BR"/>
              <a:t>Clique para editar o estilo do título mestre</a:t>
            </a:r>
            <a:endParaRPr kumimoji="0"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pt-BR"/>
              <a:t>Clique para editar os estilos do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pt-BR"/>
              <a:t>Clique para editar os estilos do texto mestre</a:t>
            </a:r>
          </a:p>
          <a:p>
            <a:pPr lvl="1" eaLnBrk="1" latinLnBrk="0" hangingPunct="1"/>
            <a:r>
              <a:rPr lang="pt-BR"/>
              <a:t>Segundo nível</a:t>
            </a:r>
          </a:p>
          <a:p>
            <a:pPr lvl="2" eaLnBrk="1" latinLnBrk="0" hangingPunct="1"/>
            <a:r>
              <a:rPr lang="pt-BR"/>
              <a:t>Terceiro nível</a:t>
            </a:r>
          </a:p>
          <a:p>
            <a:pPr lvl="3" eaLnBrk="1" latinLnBrk="0" hangingPunct="1"/>
            <a:r>
              <a:rPr lang="pt-BR"/>
              <a:t>Quarto nível</a:t>
            </a:r>
          </a:p>
          <a:p>
            <a:pPr lvl="4" eaLnBrk="1" latinLnBrk="0" hangingPunct="1"/>
            <a:r>
              <a:rPr lang="pt-BR"/>
              <a:t>Quinto nível</a:t>
            </a:r>
            <a:endParaRPr kumimoji="0" lang="en-US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603F1-E7CD-4DD0-9096-8F110DB809E2}" type="datetimeFigureOut">
              <a:rPr lang="pt-BR" smtClean="0"/>
              <a:pPr/>
              <a:t>11/09/2018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B66BF-61B5-4906-98FA-3997D47D6F50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com Único Canto Aparado e Arredondado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Triângulo retângulo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pt-BR"/>
              <a:t>Clique para editar o estilo do título mestre</a:t>
            </a:r>
            <a:endParaRPr kumimoji="0" lang="en-US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pt-BR"/>
              <a:t>Clique para editar os estilos do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603F1-E7CD-4DD0-9096-8F110DB809E2}" type="datetimeFigureOut">
              <a:rPr lang="pt-BR" smtClean="0"/>
              <a:pPr/>
              <a:t>11/09/2018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fld id="{27AB66BF-61B5-4906-98FA-3997D47D6F50}" type="slidenum">
              <a:rPr lang="pt-BR" smtClean="0"/>
              <a:pPr/>
              <a:t>‹nº›</a:t>
            </a:fld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pt-BR"/>
              <a:t>Clique no ícone para adicionar uma imagem</a:t>
            </a:r>
            <a:endParaRPr kumimoji="0" lang="en-US" dirty="0"/>
          </a:p>
        </p:txBody>
      </p:sp>
      <p:sp>
        <p:nvSpPr>
          <p:cNvPr id="10" name="Forma livre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orma livre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rma livre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orma livre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Espaço Reservado para Título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pt-BR"/>
              <a:t>Clique para editar o estilo do título mestre</a:t>
            </a:r>
            <a:endParaRPr kumimoji="0" lang="en-US"/>
          </a:p>
        </p:txBody>
      </p:sp>
      <p:sp>
        <p:nvSpPr>
          <p:cNvPr id="30" name="Espaço Reservado para Texto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pt-BR"/>
              <a:t>Clique para editar os estilos do texto mestre</a:t>
            </a:r>
          </a:p>
          <a:p>
            <a:pPr lvl="1" eaLnBrk="1" latinLnBrk="0" hangingPunct="1"/>
            <a:r>
              <a:rPr kumimoji="0" lang="pt-BR"/>
              <a:t>Segundo nível</a:t>
            </a:r>
          </a:p>
          <a:p>
            <a:pPr lvl="2" eaLnBrk="1" latinLnBrk="0" hangingPunct="1"/>
            <a:r>
              <a:rPr kumimoji="0" lang="pt-BR"/>
              <a:t>Terceiro nível</a:t>
            </a:r>
          </a:p>
          <a:p>
            <a:pPr lvl="3" eaLnBrk="1" latinLnBrk="0" hangingPunct="1"/>
            <a:r>
              <a:rPr kumimoji="0" lang="pt-BR"/>
              <a:t>Quarto nível</a:t>
            </a:r>
          </a:p>
          <a:p>
            <a:pPr lvl="4" eaLnBrk="1" latinLnBrk="0" hangingPunct="1"/>
            <a:r>
              <a:rPr kumimoji="0" lang="pt-BR"/>
              <a:t>Quinto nível</a:t>
            </a:r>
            <a:endParaRPr kumimoji="0" lang="en-US"/>
          </a:p>
        </p:txBody>
      </p:sp>
      <p:sp>
        <p:nvSpPr>
          <p:cNvPr id="10" name="Espaço Reservado para Data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40E603F1-E7CD-4DD0-9096-8F110DB809E2}" type="datetimeFigureOut">
              <a:rPr lang="pt-BR" smtClean="0"/>
              <a:pPr/>
              <a:t>11/09/2018</a:t>
            </a:fld>
            <a:endParaRPr lang="pt-BR"/>
          </a:p>
        </p:txBody>
      </p:sp>
      <p:sp>
        <p:nvSpPr>
          <p:cNvPr id="22" name="Espaço Reservado para Rodapé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18" name="Espaço Reservado para Número de Slide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27AB66BF-61B5-4906-98FA-3997D47D6F50}" type="slidenum">
              <a:rPr lang="pt-BR" smtClean="0"/>
              <a:pPr/>
              <a:t>‹nº›</a:t>
            </a:fld>
            <a:endParaRPr lang="pt-BR"/>
          </a:p>
        </p:txBody>
      </p:sp>
      <p:grpSp>
        <p:nvGrpSpPr>
          <p:cNvPr id="2" name="Grupo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Forma livre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Forma livre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Preço de software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/>
              <a:t>Análise e Projeto de Sistemas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Além do custo... 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pt-BR" dirty="0"/>
              <a:t>	É interessante saber o Valor Percebido do seu produto.</a:t>
            </a:r>
          </a:p>
          <a:p>
            <a:pPr>
              <a:buNone/>
            </a:pPr>
            <a:r>
              <a:rPr lang="pt-BR" dirty="0"/>
              <a:t>	</a:t>
            </a:r>
          </a:p>
          <a:p>
            <a:pPr>
              <a:buNone/>
            </a:pPr>
            <a:r>
              <a:rPr lang="pt-BR" dirty="0"/>
              <a:t>	O que é Valor Percebido?</a:t>
            </a:r>
          </a:p>
          <a:p>
            <a:pPr>
              <a:buNone/>
            </a:pPr>
            <a:r>
              <a:rPr lang="pt-BR" dirty="0"/>
              <a:t>	</a:t>
            </a:r>
          </a:p>
          <a:p>
            <a:pPr>
              <a:buNone/>
            </a:pPr>
            <a:r>
              <a:rPr lang="pt-BR" dirty="0"/>
              <a:t>		Todas funcionalidades indiretas e serviços pode se agregar ao seu projeto, como, quanto o cliente vai economizar  com a ferramenta, o suporte técnico, funcionalidades extras (atualizações via internet).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Portanto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>
              <a:buNone/>
            </a:pPr>
            <a:r>
              <a:rPr lang="pt-BR" sz="2800" b="1" dirty="0"/>
              <a:t>Preço = Valor Percebido</a:t>
            </a:r>
          </a:p>
          <a:p>
            <a:pPr algn="ctr">
              <a:buNone/>
            </a:pPr>
            <a:r>
              <a:rPr lang="pt-BR" sz="2800" b="1" dirty="0"/>
              <a:t>Valor Percebido = Custo + Lucro</a:t>
            </a:r>
          </a:p>
          <a:p>
            <a:pPr>
              <a:buNone/>
            </a:pPr>
            <a:endParaRPr lang="pt-BR" dirty="0"/>
          </a:p>
          <a:p>
            <a:pPr>
              <a:buNone/>
            </a:pPr>
            <a:r>
              <a:rPr lang="pt-BR" dirty="0"/>
              <a:t>Tome cuidado pois:</a:t>
            </a:r>
          </a:p>
          <a:p>
            <a:pPr>
              <a:buNone/>
            </a:pPr>
            <a:r>
              <a:rPr lang="pt-BR" dirty="0"/>
              <a:t>Se o Valor Percebido &lt; Custo</a:t>
            </a:r>
          </a:p>
          <a:p>
            <a:pPr lvl="1"/>
            <a:r>
              <a:rPr lang="pt-BR" dirty="0"/>
              <a:t>	Analise futuros usos do software</a:t>
            </a:r>
          </a:p>
          <a:p>
            <a:pPr lvl="1"/>
            <a:r>
              <a:rPr lang="pt-BR" dirty="0"/>
              <a:t>	Tente aumentar o Valor Percebido</a:t>
            </a:r>
          </a:p>
          <a:p>
            <a:pPr lvl="1"/>
            <a:r>
              <a:rPr lang="pt-BR" dirty="0"/>
              <a:t>	Tente diminuir Custo</a:t>
            </a:r>
          </a:p>
          <a:p>
            <a:pPr>
              <a:buNone/>
            </a:pPr>
            <a:r>
              <a:rPr lang="pt-BR" dirty="0"/>
              <a:t>Busque sempre Valor Percebido &gt; Custo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57224" y="500042"/>
            <a:ext cx="5072098" cy="846158"/>
          </a:xfrm>
        </p:spPr>
        <p:txBody>
          <a:bodyPr/>
          <a:lstStyle/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Em resumo...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60531"/>
            <a:ext cx="8229600" cy="4840303"/>
          </a:xfrm>
        </p:spPr>
        <p:txBody>
          <a:bodyPr>
            <a:normAutofit fontScale="77500" lnSpcReduction="20000"/>
          </a:bodyPr>
          <a:lstStyle/>
          <a:p>
            <a:pPr algn="ctr">
              <a:buNone/>
            </a:pPr>
            <a:r>
              <a:rPr lang="pt-BR" sz="2800" dirty="0"/>
              <a:t>Estime  a quantidade de horas trabalhadas no projeto, </a:t>
            </a:r>
          </a:p>
          <a:p>
            <a:pPr algn="ctr">
              <a:buNone/>
            </a:pPr>
            <a:r>
              <a:rPr lang="pt-BR" sz="2800" dirty="0"/>
              <a:t>(analise, desenvolvimento, teste, manutenção)</a:t>
            </a:r>
          </a:p>
          <a:p>
            <a:pPr algn="ctr">
              <a:buNone/>
            </a:pPr>
            <a:r>
              <a:rPr lang="pt-BR" sz="2800" dirty="0"/>
              <a:t>lembre-se da margem de erro </a:t>
            </a:r>
          </a:p>
          <a:p>
            <a:pPr algn="ctr">
              <a:buNone/>
            </a:pPr>
            <a:r>
              <a:rPr lang="pt-BR" sz="2800" b="1" dirty="0"/>
              <a:t> + </a:t>
            </a:r>
          </a:p>
          <a:p>
            <a:pPr algn="ctr">
              <a:buNone/>
            </a:pPr>
            <a:r>
              <a:rPr lang="pt-BR" sz="2800" dirty="0"/>
              <a:t>horas trabalhadas em partes reutilizáveis de outros projetos antigos </a:t>
            </a:r>
          </a:p>
          <a:p>
            <a:pPr algn="ctr">
              <a:buNone/>
            </a:pPr>
            <a:r>
              <a:rPr lang="pt-BR" sz="2800" b="1" dirty="0"/>
              <a:t>x </a:t>
            </a:r>
          </a:p>
          <a:p>
            <a:pPr algn="ctr">
              <a:buNone/>
            </a:pPr>
            <a:r>
              <a:rPr lang="pt-BR" sz="2800" dirty="0"/>
              <a:t>custo da hora </a:t>
            </a:r>
          </a:p>
          <a:p>
            <a:pPr algn="ctr">
              <a:buNone/>
            </a:pPr>
            <a:r>
              <a:rPr lang="pt-BR" sz="2800" b="1" dirty="0"/>
              <a:t>+  </a:t>
            </a:r>
          </a:p>
          <a:p>
            <a:pPr algn="ctr">
              <a:buNone/>
            </a:pPr>
            <a:r>
              <a:rPr lang="pt-BR" sz="2800" dirty="0"/>
              <a:t>média estipulada de recursos utilizados </a:t>
            </a:r>
          </a:p>
          <a:p>
            <a:pPr algn="ctr">
              <a:buNone/>
            </a:pPr>
            <a:r>
              <a:rPr lang="pt-BR" sz="2800" dirty="0"/>
              <a:t>( locação de máquina(s), energia, café, locomoção, etc.) </a:t>
            </a:r>
          </a:p>
          <a:p>
            <a:pPr algn="ctr">
              <a:buNone/>
            </a:pPr>
            <a:r>
              <a:rPr lang="pt-BR" sz="2800" b="1" dirty="0"/>
              <a:t>+</a:t>
            </a:r>
            <a:r>
              <a:rPr lang="pt-BR" sz="2800" dirty="0"/>
              <a:t> </a:t>
            </a:r>
          </a:p>
          <a:p>
            <a:pPr algn="ctr">
              <a:buNone/>
            </a:pPr>
            <a:r>
              <a:rPr lang="pt-BR" sz="2800" dirty="0"/>
              <a:t>média do tempo de treinamento após venda do software </a:t>
            </a:r>
          </a:p>
          <a:p>
            <a:pPr algn="ctr">
              <a:buNone/>
            </a:pPr>
            <a:r>
              <a:rPr lang="pt-BR" sz="2800" b="1" dirty="0"/>
              <a:t>-</a:t>
            </a:r>
          </a:p>
          <a:p>
            <a:pPr algn="ctr">
              <a:buNone/>
            </a:pPr>
            <a:r>
              <a:rPr lang="pt-BR" sz="2800" dirty="0"/>
              <a:t> desconto 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Bom trabalho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/>
              <a:t>Prof. Eduardo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Conteúdo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pt-BR" dirty="0"/>
              <a:t>Nesta aula teremos dicas de:</a:t>
            </a:r>
          </a:p>
          <a:p>
            <a:pPr>
              <a:buNone/>
            </a:pPr>
            <a:endParaRPr lang="pt-BR" dirty="0"/>
          </a:p>
          <a:p>
            <a:pPr>
              <a:buNone/>
            </a:pPr>
            <a:r>
              <a:rPr lang="pt-BR" dirty="0"/>
              <a:t>	Como calcular o preço para vender um serviço de desenvolvimento de software.</a:t>
            </a:r>
          </a:p>
          <a:p>
            <a:pPr>
              <a:buNone/>
            </a:pPr>
            <a:r>
              <a:rPr lang="pt-BR" dirty="0"/>
              <a:t>	</a:t>
            </a:r>
          </a:p>
          <a:p>
            <a:pPr>
              <a:buNone/>
            </a:pPr>
            <a:endParaRPr lang="pt-BR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620688"/>
            <a:ext cx="8229600" cy="864096"/>
          </a:xfrm>
        </p:spPr>
        <p:txBody>
          <a:bodyPr>
            <a:normAutofit/>
          </a:bodyPr>
          <a:lstStyle/>
          <a:p>
            <a:pPr algn="ctr"/>
            <a:r>
              <a:rPr lang="pt-BR" dirty="0"/>
              <a:t>Qual o valor do serviço???</a:t>
            </a:r>
          </a:p>
        </p:txBody>
      </p:sp>
      <p:pic>
        <p:nvPicPr>
          <p:cNvPr id="4" name="VID-20180404-WA0029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5331" y="1628801"/>
            <a:ext cx="8787149" cy="4695800"/>
          </a:xfrm>
        </p:spPr>
      </p:pic>
    </p:spTree>
    <p:extLst>
      <p:ext uri="{BB962C8B-B14F-4D97-AF65-F5344CB8AC3E}">
        <p14:creationId xmlns:p14="http://schemas.microsoft.com/office/powerpoint/2010/main" val="1380893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Requisitos de Sistemas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pt-BR" dirty="0"/>
              <a:t>Para começar devemos identificar:</a:t>
            </a:r>
          </a:p>
          <a:p>
            <a:endParaRPr lang="pt-BR" dirty="0"/>
          </a:p>
          <a:p>
            <a:r>
              <a:rPr lang="pt-BR" dirty="0"/>
              <a:t>O que são requisitos funcionais?</a:t>
            </a:r>
          </a:p>
          <a:p>
            <a:pPr>
              <a:buNone/>
            </a:pPr>
            <a:r>
              <a:rPr lang="pt-BR" i="1" dirty="0"/>
              <a:t>		Definem as funções do sistema</a:t>
            </a:r>
          </a:p>
          <a:p>
            <a:pPr>
              <a:buNone/>
            </a:pPr>
            <a:endParaRPr lang="pt-BR" i="1" dirty="0"/>
          </a:p>
          <a:p>
            <a:r>
              <a:rPr lang="pt-BR" dirty="0"/>
              <a:t>O que são requisitos não – funcionais?</a:t>
            </a:r>
          </a:p>
          <a:p>
            <a:pPr>
              <a:buNone/>
            </a:pPr>
            <a:r>
              <a:rPr lang="pt-BR" i="1" dirty="0"/>
              <a:t>		Definem a qualidade do sistema</a:t>
            </a:r>
          </a:p>
          <a:p>
            <a:pPr>
              <a:buNone/>
            </a:pPr>
            <a:r>
              <a:rPr lang="pt-BR" dirty="0"/>
              <a:t>	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Requisitos funcionais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buNone/>
            </a:pPr>
            <a:r>
              <a:rPr lang="pt-BR" dirty="0"/>
              <a:t>	É a estrutura do software ou o conjunto de estruturas deste sistema, que engloba seus componentes, as propriedades visíveis destes componentes e o relacionamento entre eles.</a:t>
            </a:r>
          </a:p>
          <a:p>
            <a:pPr algn="just">
              <a:buNone/>
            </a:pPr>
            <a:endParaRPr lang="pt-BR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476672"/>
            <a:ext cx="8229600" cy="970584"/>
          </a:xfrm>
        </p:spPr>
        <p:txBody>
          <a:bodyPr>
            <a:normAutofit/>
          </a:bodyPr>
          <a:lstStyle/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Requisitos não-funcionais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556792"/>
            <a:ext cx="8229600" cy="3941792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pt-BR" dirty="0"/>
              <a:t>	É qualidade do sistema e pode ser evidenciadas nas seguintes respostas:</a:t>
            </a:r>
          </a:p>
          <a:p>
            <a:pPr lvl="1"/>
            <a:r>
              <a:rPr lang="pt-BR" dirty="0"/>
              <a:t>Qual o tempo de resposta as consultas?</a:t>
            </a:r>
          </a:p>
          <a:p>
            <a:pPr lvl="1"/>
            <a:r>
              <a:rPr lang="pt-BR" dirty="0"/>
              <a:t>O sistema é robusto?</a:t>
            </a:r>
          </a:p>
          <a:p>
            <a:pPr lvl="1"/>
            <a:r>
              <a:rPr lang="pt-BR" dirty="0"/>
              <a:t>Quão escalável é o sistema?</a:t>
            </a:r>
          </a:p>
          <a:p>
            <a:pPr lvl="1">
              <a:buNone/>
            </a:pPr>
            <a:r>
              <a:rPr lang="pt-BR" dirty="0"/>
              <a:t>	Ou seja, os requisitos funcionais definem os requisitos não-funcionais.</a:t>
            </a:r>
          </a:p>
        </p:txBody>
      </p:sp>
      <p:pic>
        <p:nvPicPr>
          <p:cNvPr id="1030" name="Picture 6" descr="Resultado de imagem para foto de bolsa louis vuitton">
            <a:extLst>
              <a:ext uri="{FF2B5EF4-FFF2-40B4-BE49-F238E27FC236}">
                <a16:creationId xmlns:a16="http://schemas.microsoft.com/office/drawing/2014/main" id="{F32F4EE0-9320-4585-B3B8-D94D5363EC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4869160"/>
            <a:ext cx="3168352" cy="1656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Resultado de imagem para foto de ferrari">
            <a:extLst>
              <a:ext uri="{FF2B5EF4-FFF2-40B4-BE49-F238E27FC236}">
                <a16:creationId xmlns:a16="http://schemas.microsoft.com/office/drawing/2014/main" id="{B0F31578-2914-4F09-B98D-4873623411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4581128"/>
            <a:ext cx="3960440" cy="2016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1142992"/>
            <a:ext cx="8472518" cy="1143000"/>
          </a:xfrm>
        </p:spPr>
        <p:txBody>
          <a:bodyPr>
            <a:normAutofit fontScale="90000"/>
          </a:bodyPr>
          <a:lstStyle/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Como compõem o preço de um software 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2754656"/>
            <a:ext cx="8229600" cy="3317550"/>
          </a:xfrm>
        </p:spPr>
        <p:txBody>
          <a:bodyPr/>
          <a:lstStyle/>
          <a:p>
            <a:pPr>
              <a:buNone/>
            </a:pPr>
            <a:r>
              <a:rPr lang="pt-BR" dirty="0"/>
              <a:t>	Nem sempre o cliente consegue perceber o que está por trás da interface. Na maioria das vezes, o cliente apenas consegue identificar conceitos simples como:</a:t>
            </a:r>
          </a:p>
          <a:p>
            <a:pPr>
              <a:buNone/>
            </a:pPr>
            <a:r>
              <a:rPr lang="pt-BR" dirty="0"/>
              <a:t>		Performance (rápido ou lento)</a:t>
            </a:r>
          </a:p>
          <a:p>
            <a:pPr>
              <a:buNone/>
            </a:pPr>
            <a:r>
              <a:rPr lang="pt-BR" dirty="0"/>
              <a:t>		Segurança (seguro ou inseguro)</a:t>
            </a:r>
          </a:p>
          <a:p>
            <a:pPr>
              <a:buNone/>
            </a:pPr>
            <a:r>
              <a:rPr lang="pt-BR" dirty="0"/>
              <a:t>		Tipo de Interface (web, celular, </a:t>
            </a:r>
            <a:r>
              <a:rPr lang="pt-BR" dirty="0" err="1"/>
              <a:t>etc</a:t>
            </a:r>
            <a:r>
              <a:rPr lang="pt-BR" dirty="0"/>
              <a:t>)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Cálculo do preço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pt-BR" dirty="0"/>
              <a:t>Por onde começar:</a:t>
            </a:r>
          </a:p>
          <a:p>
            <a:pPr>
              <a:buNone/>
            </a:pPr>
            <a:endParaRPr lang="pt-BR" dirty="0"/>
          </a:p>
          <a:p>
            <a:r>
              <a:rPr lang="pt-BR" dirty="0"/>
              <a:t>Agradar ao cliente ou enriquecer o software com requisitos não-funcionais?</a:t>
            </a:r>
          </a:p>
          <a:p>
            <a:endParaRPr lang="pt-BR" dirty="0"/>
          </a:p>
          <a:p>
            <a:pPr algn="ctr">
              <a:buNone/>
            </a:pPr>
            <a:r>
              <a:rPr lang="pt-BR" sz="3600" b="1" dirty="0"/>
              <a:t>Preço = Custo + Lucro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472" y="500042"/>
            <a:ext cx="8229600" cy="1143000"/>
          </a:xfrm>
        </p:spPr>
        <p:txBody>
          <a:bodyPr/>
          <a:lstStyle/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Custo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928802"/>
            <a:ext cx="8229600" cy="4000528"/>
          </a:xfrm>
        </p:spPr>
        <p:txBody>
          <a:bodyPr>
            <a:normAutofit/>
          </a:bodyPr>
          <a:lstStyle/>
          <a:p>
            <a:r>
              <a:rPr lang="pt-BR" dirty="0"/>
              <a:t>Despesas com desenvolvimento:</a:t>
            </a:r>
          </a:p>
          <a:p>
            <a:pPr lvl="1"/>
            <a:r>
              <a:rPr lang="pt-BR" dirty="0"/>
              <a:t>Pessoal (salários)</a:t>
            </a:r>
          </a:p>
          <a:p>
            <a:pPr lvl="1"/>
            <a:r>
              <a:rPr lang="pt-BR" dirty="0"/>
              <a:t>Viagens (transporte, </a:t>
            </a:r>
            <a:r>
              <a:rPr lang="pt-BR" dirty="0" err="1"/>
              <a:t>etc</a:t>
            </a:r>
            <a:r>
              <a:rPr lang="pt-BR" dirty="0"/>
              <a:t>)</a:t>
            </a:r>
          </a:p>
          <a:p>
            <a:pPr lvl="1"/>
            <a:r>
              <a:rPr lang="pt-BR" dirty="0"/>
              <a:t>Aquisição de Software </a:t>
            </a:r>
          </a:p>
          <a:p>
            <a:pPr lvl="1"/>
            <a:r>
              <a:rPr lang="pt-BR" dirty="0"/>
              <a:t>Treinamento</a:t>
            </a:r>
          </a:p>
          <a:p>
            <a:pPr lvl="1"/>
            <a:r>
              <a:rPr lang="pt-BR" dirty="0"/>
              <a:t>Despesas Operacionais</a:t>
            </a:r>
          </a:p>
          <a:p>
            <a:pPr lvl="1"/>
            <a:r>
              <a:rPr lang="pt-BR" dirty="0"/>
              <a:t>Serviços de terceiros</a:t>
            </a:r>
          </a:p>
          <a:p>
            <a:pPr lvl="1"/>
            <a:r>
              <a:rPr lang="pt-BR" dirty="0"/>
              <a:t>Custos de aquisição de hardware</a:t>
            </a:r>
          </a:p>
          <a:p>
            <a:pPr lvl="1"/>
            <a:r>
              <a:rPr lang="pt-BR" dirty="0"/>
              <a:t>Impostos</a:t>
            </a:r>
          </a:p>
          <a:p>
            <a:pPr lvl="1">
              <a:buNone/>
            </a:pPr>
            <a:endParaRPr lang="pt-BR" dirty="0"/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luxo">
  <a:themeElements>
    <a:clrScheme name="Fluxo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Fluxo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uxo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162</TotalTime>
  <Words>204</Words>
  <Application>Microsoft Office PowerPoint</Application>
  <PresentationFormat>Apresentação na tela (4:3)</PresentationFormat>
  <Paragraphs>79</Paragraphs>
  <Slides>13</Slides>
  <Notes>0</Notes>
  <HiddenSlides>0</HiddenSlides>
  <MMClips>1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Constantia</vt:lpstr>
      <vt:lpstr>Wingdings 2</vt:lpstr>
      <vt:lpstr>Fluxo</vt:lpstr>
      <vt:lpstr>Preço de software</vt:lpstr>
      <vt:lpstr>Conteúdo</vt:lpstr>
      <vt:lpstr>Qual o valor do serviço???</vt:lpstr>
      <vt:lpstr>Requisitos de Sistemas</vt:lpstr>
      <vt:lpstr>Requisitos funcionais</vt:lpstr>
      <vt:lpstr>Requisitos não-funcionais</vt:lpstr>
      <vt:lpstr>Como compõem o preço de um software </vt:lpstr>
      <vt:lpstr>Cálculo do preço</vt:lpstr>
      <vt:lpstr>Custo</vt:lpstr>
      <vt:lpstr>Além do custo... </vt:lpstr>
      <vt:lpstr>Portanto</vt:lpstr>
      <vt:lpstr>Em resumo...</vt:lpstr>
      <vt:lpstr>Bom trabalho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Cálculo do preço de projetos de software</dc:title>
  <dc:creator>Professor</dc:creator>
  <cp:lastModifiedBy>Jose Eduardo Pimenta</cp:lastModifiedBy>
  <cp:revision>21</cp:revision>
  <dcterms:created xsi:type="dcterms:W3CDTF">2011-03-31T22:53:15Z</dcterms:created>
  <dcterms:modified xsi:type="dcterms:W3CDTF">2018-09-11T18:03:20Z</dcterms:modified>
</cp:coreProperties>
</file>